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8" r:id="rId3"/>
    <p:sldId id="279" r:id="rId4"/>
    <p:sldId id="285" r:id="rId5"/>
    <p:sldId id="280" r:id="rId6"/>
    <p:sldId id="286" r:id="rId7"/>
    <p:sldId id="281" r:id="rId8"/>
    <p:sldId id="284" r:id="rId9"/>
    <p:sldId id="28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212C"/>
    <a:srgbClr val="183962"/>
    <a:srgbClr val="3D3D3D"/>
    <a:srgbClr val="F3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2"/>
    <p:restoredTop sz="94694"/>
  </p:normalViewPr>
  <p:slideViewPr>
    <p:cSldViewPr snapToGrid="0" snapToObjects="1">
      <p:cViewPr varScale="1">
        <p:scale>
          <a:sx n="91" d="100"/>
          <a:sy n="91"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093F5-B210-4D42-B31B-A574E8718DB2}"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DB4C5-A47E-A74E-913B-6884667610EA}" type="slidenum">
              <a:rPr lang="en-US" smtClean="0"/>
              <a:t>‹#›</a:t>
            </a:fld>
            <a:endParaRPr lang="en-US"/>
          </a:p>
        </p:txBody>
      </p:sp>
    </p:spTree>
    <p:extLst>
      <p:ext uri="{BB962C8B-B14F-4D97-AF65-F5344CB8AC3E}">
        <p14:creationId xmlns:p14="http://schemas.microsoft.com/office/powerpoint/2010/main" val="422656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00C8-9C4F-6C48-A958-018776EC53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5B407D-2A16-6B4B-9844-1F7D90771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22644B1-A2FB-5E40-BF69-4633F9BA94A7}"/>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5" name="Footer Placeholder 4">
            <a:extLst>
              <a:ext uri="{FF2B5EF4-FFF2-40B4-BE49-F238E27FC236}">
                <a16:creationId xmlns:a16="http://schemas.microsoft.com/office/drawing/2014/main" id="{3217EB79-738A-E14A-892E-CF6E475B5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D492D-F57A-1B4D-9A03-D737D47006A3}"/>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386348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10BC-959F-F744-9C68-813D429A0E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A93029B-C19B-3C4C-AF49-5D8241C9C9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76D5C7-2DBF-DD44-93A1-E8561C121BE1}"/>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5" name="Footer Placeholder 4">
            <a:extLst>
              <a:ext uri="{FF2B5EF4-FFF2-40B4-BE49-F238E27FC236}">
                <a16:creationId xmlns:a16="http://schemas.microsoft.com/office/drawing/2014/main" id="{0BE3048B-7C25-0D47-83EB-1DD9E5560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9918F-EB2C-5B4F-800E-CFCCBE954A08}"/>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1093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5F356-A3FF-734F-A7ED-FBD92D56775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56E18A-0076-CB4B-A2D3-BAEE2DF145E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9217D7-3C9D-3F42-B697-6179B80D7714}"/>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5" name="Footer Placeholder 4">
            <a:extLst>
              <a:ext uri="{FF2B5EF4-FFF2-40B4-BE49-F238E27FC236}">
                <a16:creationId xmlns:a16="http://schemas.microsoft.com/office/drawing/2014/main" id="{B6D3C0A6-D5AC-DD48-8A4A-4850DD221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BA516-5DA3-5840-B443-1D77DA49FDC5}"/>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197744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5E96-DA1D-3842-86AC-E61EF45821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88F22E-AD69-5A4F-854C-361D3C3F18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145197-6380-D847-932F-5A31D414DD4D}"/>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5" name="Footer Placeholder 4">
            <a:extLst>
              <a:ext uri="{FF2B5EF4-FFF2-40B4-BE49-F238E27FC236}">
                <a16:creationId xmlns:a16="http://schemas.microsoft.com/office/drawing/2014/main" id="{DBFA0A3D-F44F-6347-A8C3-7BC94132C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1138B-28C5-A040-886E-B9B23BF49279}"/>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255488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CDF-F60D-264E-9C79-AD3415E9F2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A884FCA-2DCB-ED4B-93DF-D57FBEF95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3BE2DC-7491-124D-A2D2-810087F6FBA7}"/>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5" name="Footer Placeholder 4">
            <a:extLst>
              <a:ext uri="{FF2B5EF4-FFF2-40B4-BE49-F238E27FC236}">
                <a16:creationId xmlns:a16="http://schemas.microsoft.com/office/drawing/2014/main" id="{BB285E09-3A07-1043-B6CB-60165F9DA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EA650-6526-AB43-A19B-3CD125316127}"/>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248036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EB61-060E-6043-8FC0-BB43FC9B84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6E1824-425E-6F45-AFAD-3B0E5CF5F13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DD1E4B-7EF9-A74B-AD7A-AAFB4E24E0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34E25D-B5CF-F84F-9292-CDD9D2800606}"/>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6" name="Footer Placeholder 5">
            <a:extLst>
              <a:ext uri="{FF2B5EF4-FFF2-40B4-BE49-F238E27FC236}">
                <a16:creationId xmlns:a16="http://schemas.microsoft.com/office/drawing/2014/main" id="{0F91D31D-5B91-8249-B9CE-4CD1A1F2C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720FA-8D48-134A-883C-109C03A162D8}"/>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40447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0AB9-EF03-9949-835E-DE9F43FB9E4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063B95-2C3A-AC4D-BD95-9D4C6F19F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6FFEF0-9A9B-4A43-A6EA-38E537D345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B0F4B5-D9A7-CD4D-9573-7DA4A64EFD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26F368-0BFF-4B43-8A0F-C90BACA6EE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0684DF-5A72-5F49-9D3D-181F1BA437EC}"/>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8" name="Footer Placeholder 7">
            <a:extLst>
              <a:ext uri="{FF2B5EF4-FFF2-40B4-BE49-F238E27FC236}">
                <a16:creationId xmlns:a16="http://schemas.microsoft.com/office/drawing/2014/main" id="{89FD400E-BD2E-1342-8158-80FC976DC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9AE8BC-7FB2-BD45-A416-9606225EB5D2}"/>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55023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C1AA-1D21-954C-B72D-1F8B692762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95B0D7B-5286-F44D-99D0-3E2DE9F89066}"/>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4" name="Footer Placeholder 3">
            <a:extLst>
              <a:ext uri="{FF2B5EF4-FFF2-40B4-BE49-F238E27FC236}">
                <a16:creationId xmlns:a16="http://schemas.microsoft.com/office/drawing/2014/main" id="{D9CBFB6F-995F-A047-96D7-3EB42161BC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CA0440-F34A-534C-901A-3EAE9EE7C4CF}"/>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16525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71BE5-03DD-AC47-8190-094DF20D58D5}"/>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3" name="Footer Placeholder 2">
            <a:extLst>
              <a:ext uri="{FF2B5EF4-FFF2-40B4-BE49-F238E27FC236}">
                <a16:creationId xmlns:a16="http://schemas.microsoft.com/office/drawing/2014/main" id="{596F018F-6008-9946-A355-BD48A5495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5A7D5-4AB5-6E45-810A-92A32B8DBFAE}"/>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28490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3BAB-B2E4-8045-BC7E-F072243FB0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425229D-614E-9D4A-93D0-F2930C1E8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1139355-FE79-B346-9307-B4C472C96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5C117E-BB9A-F84D-9467-77F9A24856C9}"/>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6" name="Footer Placeholder 5">
            <a:extLst>
              <a:ext uri="{FF2B5EF4-FFF2-40B4-BE49-F238E27FC236}">
                <a16:creationId xmlns:a16="http://schemas.microsoft.com/office/drawing/2014/main" id="{F129FC2C-976F-764D-AFF2-1B1489D3A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5F800-8BD5-CE4A-B1BD-D1AE89476910}"/>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154150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C1D3-4C17-0640-83B7-B865CA7B70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2E2A2A7-8F3F-4C48-8CEE-305CD0AFD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768B6-BB91-6243-9EFB-A9933DFB7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33443B-EF90-554F-95A5-7D7A92B70E6B}"/>
              </a:ext>
            </a:extLst>
          </p:cNvPr>
          <p:cNvSpPr>
            <a:spLocks noGrp="1"/>
          </p:cNvSpPr>
          <p:nvPr>
            <p:ph type="dt" sz="half" idx="10"/>
          </p:nvPr>
        </p:nvSpPr>
        <p:spPr/>
        <p:txBody>
          <a:bodyPr/>
          <a:lstStyle/>
          <a:p>
            <a:fld id="{340883CA-D061-A747-9013-9FA1665D227A}" type="datetimeFigureOut">
              <a:rPr lang="en-US" smtClean="0"/>
              <a:t>7/8/2022</a:t>
            </a:fld>
            <a:endParaRPr lang="en-US"/>
          </a:p>
        </p:txBody>
      </p:sp>
      <p:sp>
        <p:nvSpPr>
          <p:cNvPr id="6" name="Footer Placeholder 5">
            <a:extLst>
              <a:ext uri="{FF2B5EF4-FFF2-40B4-BE49-F238E27FC236}">
                <a16:creationId xmlns:a16="http://schemas.microsoft.com/office/drawing/2014/main" id="{9BF436B7-14B3-A54B-905F-93BFCE60D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884A7-6DBD-6B4C-AE54-FD2EC469E534}"/>
              </a:ext>
            </a:extLst>
          </p:cNvPr>
          <p:cNvSpPr>
            <a:spLocks noGrp="1"/>
          </p:cNvSpPr>
          <p:nvPr>
            <p:ph type="sldNum" sz="quarter" idx="12"/>
          </p:nvPr>
        </p:nvSpPr>
        <p:spPr/>
        <p:txBody>
          <a:bodyPr/>
          <a:lstStyle/>
          <a:p>
            <a:fld id="{A8776DB8-228C-9944-B026-26B560998024}" type="slidenum">
              <a:rPr lang="en-US" smtClean="0"/>
              <a:t>‹#›</a:t>
            </a:fld>
            <a:endParaRPr lang="en-US"/>
          </a:p>
        </p:txBody>
      </p:sp>
    </p:spTree>
    <p:extLst>
      <p:ext uri="{BB962C8B-B14F-4D97-AF65-F5344CB8AC3E}">
        <p14:creationId xmlns:p14="http://schemas.microsoft.com/office/powerpoint/2010/main" val="143598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778AE-2473-D84F-88B2-24E281EE7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7DC613-B3AB-5F42-BE33-127411403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C8D31B-9C8A-E84A-9A8F-9491A101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883CA-D061-A747-9013-9FA1665D227A}" type="datetimeFigureOut">
              <a:rPr lang="en-US" smtClean="0"/>
              <a:t>7/8/2022</a:t>
            </a:fld>
            <a:endParaRPr lang="en-US"/>
          </a:p>
        </p:txBody>
      </p:sp>
      <p:sp>
        <p:nvSpPr>
          <p:cNvPr id="5" name="Footer Placeholder 4">
            <a:extLst>
              <a:ext uri="{FF2B5EF4-FFF2-40B4-BE49-F238E27FC236}">
                <a16:creationId xmlns:a16="http://schemas.microsoft.com/office/drawing/2014/main" id="{93580529-94E6-D948-8EF6-45A074E76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5E77C5-1880-5945-B333-49449F6C79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76DB8-228C-9944-B026-26B560998024}" type="slidenum">
              <a:rPr lang="en-US" smtClean="0"/>
              <a:t>‹#›</a:t>
            </a:fld>
            <a:endParaRPr lang="en-US"/>
          </a:p>
        </p:txBody>
      </p:sp>
    </p:spTree>
    <p:extLst>
      <p:ext uri="{BB962C8B-B14F-4D97-AF65-F5344CB8AC3E}">
        <p14:creationId xmlns:p14="http://schemas.microsoft.com/office/powerpoint/2010/main" val="283308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posing for a photo&#10;&#10;Description automatically generated with low confidence">
            <a:extLst>
              <a:ext uri="{FF2B5EF4-FFF2-40B4-BE49-F238E27FC236}">
                <a16:creationId xmlns:a16="http://schemas.microsoft.com/office/drawing/2014/main" id="{EBE62B18-DBE0-5B44-9FD0-39F37F9B78D8}"/>
              </a:ext>
            </a:extLst>
          </p:cNvPr>
          <p:cNvPicPr>
            <a:picLocks noChangeAspect="1"/>
          </p:cNvPicPr>
          <p:nvPr/>
        </p:nvPicPr>
        <p:blipFill>
          <a:blip r:embed="rId2"/>
          <a:stretch>
            <a:fillRect/>
          </a:stretch>
        </p:blipFill>
        <p:spPr>
          <a:xfrm>
            <a:off x="1828800" y="0"/>
            <a:ext cx="10363200" cy="6858000"/>
          </a:xfrm>
          <a:prstGeom prst="rect">
            <a:avLst/>
          </a:prstGeom>
        </p:spPr>
      </p:pic>
      <p:sp>
        <p:nvSpPr>
          <p:cNvPr id="8" name="Parallelogram 7">
            <a:extLst>
              <a:ext uri="{FF2B5EF4-FFF2-40B4-BE49-F238E27FC236}">
                <a16:creationId xmlns:a16="http://schemas.microsoft.com/office/drawing/2014/main" id="{696BFF14-6F20-BA44-8447-9A09AC4061F1}"/>
              </a:ext>
            </a:extLst>
          </p:cNvPr>
          <p:cNvSpPr/>
          <p:nvPr/>
        </p:nvSpPr>
        <p:spPr>
          <a:xfrm>
            <a:off x="-1237128" y="3576918"/>
            <a:ext cx="6252474" cy="1237130"/>
          </a:xfrm>
          <a:prstGeom prst="parallelogram">
            <a:avLst>
              <a:gd name="adj" fmla="val 45145"/>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76BF4E-9BFC-544C-8DD8-E84C28516D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67" y="1372534"/>
            <a:ext cx="2978898" cy="1557555"/>
          </a:xfrm>
          <a:prstGeom prst="rect">
            <a:avLst/>
          </a:prstGeom>
        </p:spPr>
      </p:pic>
      <p:sp>
        <p:nvSpPr>
          <p:cNvPr id="13" name="TextBox 12">
            <a:extLst>
              <a:ext uri="{FF2B5EF4-FFF2-40B4-BE49-F238E27FC236}">
                <a16:creationId xmlns:a16="http://schemas.microsoft.com/office/drawing/2014/main" id="{AEA1CAEF-02E2-BA4A-A519-84B569683F83}"/>
              </a:ext>
            </a:extLst>
          </p:cNvPr>
          <p:cNvSpPr txBox="1"/>
          <p:nvPr/>
        </p:nvSpPr>
        <p:spPr>
          <a:xfrm>
            <a:off x="798786" y="3906979"/>
            <a:ext cx="4420486"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Absence</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08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0C548-F4B1-2F40-BD34-39EC22AC7749}"/>
              </a:ext>
            </a:extLst>
          </p:cNvPr>
          <p:cNvPicPr>
            <a:picLocks noChangeAspect="1"/>
          </p:cNvPicPr>
          <p:nvPr/>
        </p:nvPicPr>
        <p:blipFill>
          <a:blip r:embed="rId2"/>
          <a:stretch>
            <a:fillRect/>
          </a:stretch>
        </p:blipFill>
        <p:spPr>
          <a:xfrm>
            <a:off x="1828800" y="0"/>
            <a:ext cx="10363200" cy="6858000"/>
          </a:xfrm>
          <a:prstGeom prst="rect">
            <a:avLst/>
          </a:prstGeom>
        </p:spPr>
      </p:pic>
      <p:sp>
        <p:nvSpPr>
          <p:cNvPr id="8" name="Parallelogram 7">
            <a:extLst>
              <a:ext uri="{FF2B5EF4-FFF2-40B4-BE49-F238E27FC236}">
                <a16:creationId xmlns:a16="http://schemas.microsoft.com/office/drawing/2014/main" id="{696BFF14-6F20-BA44-8447-9A09AC4061F1}"/>
              </a:ext>
            </a:extLst>
          </p:cNvPr>
          <p:cNvSpPr/>
          <p:nvPr/>
        </p:nvSpPr>
        <p:spPr>
          <a:xfrm>
            <a:off x="-565265" y="3576918"/>
            <a:ext cx="5591694" cy="1237130"/>
          </a:xfrm>
          <a:prstGeom prst="parallelogram">
            <a:avLst>
              <a:gd name="adj" fmla="val 45593"/>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76BF4E-9BFC-544C-8DD8-E84C28516D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67" y="1372534"/>
            <a:ext cx="2978898" cy="1557555"/>
          </a:xfrm>
          <a:prstGeom prst="rect">
            <a:avLst/>
          </a:prstGeom>
        </p:spPr>
      </p:pic>
      <p:sp>
        <p:nvSpPr>
          <p:cNvPr id="13" name="TextBox 12">
            <a:extLst>
              <a:ext uri="{FF2B5EF4-FFF2-40B4-BE49-F238E27FC236}">
                <a16:creationId xmlns:a16="http://schemas.microsoft.com/office/drawing/2014/main" id="{AEA1CAEF-02E2-BA4A-A519-84B569683F83}"/>
              </a:ext>
            </a:extLst>
          </p:cNvPr>
          <p:cNvSpPr txBox="1"/>
          <p:nvPr/>
        </p:nvSpPr>
        <p:spPr>
          <a:xfrm>
            <a:off x="563469" y="3906979"/>
            <a:ext cx="3227294"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87682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Absence Training</a:t>
            </a:r>
            <a:endParaRPr lang="en-US" sz="2400" b="1" dirty="0">
              <a:solidFill>
                <a:srgbClr val="1839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EA3CE7-7E8C-0A48-92B8-8854ED16DA24}"/>
              </a:ext>
            </a:extLst>
          </p:cNvPr>
          <p:cNvSpPr txBox="1"/>
          <p:nvPr/>
        </p:nvSpPr>
        <p:spPr>
          <a:xfrm>
            <a:off x="848866" y="1697146"/>
            <a:ext cx="10197505" cy="2970044"/>
          </a:xfrm>
          <a:prstGeom prst="rect">
            <a:avLst/>
          </a:prstGeom>
          <a:noFill/>
        </p:spPr>
        <p:txBody>
          <a:bodyPr wrap="square" rtlCol="0">
            <a:spAutoFit/>
          </a:bodyPr>
          <a:lstStyle/>
          <a:p>
            <a:pPr fontAlgn="base"/>
            <a:r>
              <a:rPr lang="en-US" sz="1700" dirty="0" smtClean="0">
                <a:latin typeface="Arial" panose="020B0604020202020204" pitchFamily="34" charset="0"/>
                <a:cs typeface="Arial" panose="020B0604020202020204" pitchFamily="34" charset="0"/>
              </a:rPr>
              <a:t>​To </a:t>
            </a:r>
            <a:r>
              <a:rPr lang="en-US" sz="1700" dirty="0">
                <a:latin typeface="Arial" panose="020B0604020202020204" pitchFamily="34" charset="0"/>
                <a:cs typeface="Arial" panose="020B0604020202020204" pitchFamily="34" charset="0"/>
              </a:rPr>
              <a:t>encourage employees to </a:t>
            </a:r>
            <a:r>
              <a:rPr lang="en-US" sz="1700" dirty="0" err="1">
                <a:latin typeface="Arial" panose="020B0604020202020204" pitchFamily="34" charset="0"/>
                <a:cs typeface="Arial" panose="020B0604020202020204" pitchFamily="34" charset="0"/>
              </a:rPr>
              <a:t>maximise</a:t>
            </a:r>
            <a:r>
              <a:rPr lang="en-US" sz="1700" dirty="0">
                <a:latin typeface="Arial" panose="020B0604020202020204" pitchFamily="34" charset="0"/>
                <a:cs typeface="Arial" panose="020B0604020202020204" pitchFamily="34" charset="0"/>
              </a:rPr>
              <a:t> their attendance at work, while </a:t>
            </a:r>
            <a:r>
              <a:rPr lang="en-US" sz="1700" dirty="0" err="1">
                <a:latin typeface="Arial" panose="020B0604020202020204" pitchFamily="34" charset="0"/>
                <a:cs typeface="Arial" panose="020B0604020202020204" pitchFamily="34" charset="0"/>
              </a:rPr>
              <a:t>recognising</a:t>
            </a:r>
            <a:r>
              <a:rPr lang="en-US" sz="1700" dirty="0">
                <a:latin typeface="Arial" panose="020B0604020202020204" pitchFamily="34" charset="0"/>
                <a:cs typeface="Arial" panose="020B0604020202020204" pitchFamily="34" charset="0"/>
              </a:rPr>
              <a:t> from time to time that employees will be unable to come to work for short and sometimes long periods due to sickness. ​</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To ensure that all employees understand their responsibilities and follow the sickness reporting arrangements. ​</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To ensure that employees are aware of the trigger points and absence review procedure that may be enforced if their absence falls outside of the Company Policy. ​</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4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Trigger Points</a:t>
            </a:r>
            <a:endParaRPr lang="en-US" sz="2400" b="1" dirty="0">
              <a:solidFill>
                <a:srgbClr val="1839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EA3CE7-7E8C-0A48-92B8-8854ED16DA24}"/>
              </a:ext>
            </a:extLst>
          </p:cNvPr>
          <p:cNvSpPr txBox="1"/>
          <p:nvPr/>
        </p:nvSpPr>
        <p:spPr>
          <a:xfrm>
            <a:off x="848866" y="1697146"/>
            <a:ext cx="10197505" cy="4278094"/>
          </a:xfrm>
          <a:prstGeom prst="rect">
            <a:avLst/>
          </a:prstGeom>
          <a:noFill/>
        </p:spPr>
        <p:txBody>
          <a:bodyPr wrap="square" rtlCol="0">
            <a:spAutoFit/>
          </a:bodyPr>
          <a:lstStyle/>
          <a:p>
            <a:pPr fontAlgn="base"/>
            <a:r>
              <a:rPr lang="en-US" sz="1700" b="1" dirty="0">
                <a:latin typeface="Arial" panose="020B0604020202020204" pitchFamily="34" charset="0"/>
                <a:cs typeface="Arial" panose="020B0604020202020204" pitchFamily="34" charset="0"/>
              </a:rPr>
              <a:t>Trigger Points</a:t>
            </a:r>
            <a:r>
              <a:rPr lang="en-US" sz="1700" dirty="0">
                <a:latin typeface="Arial" panose="020B0604020202020204" pitchFamily="34" charset="0"/>
                <a:cs typeface="Arial" panose="020B0604020202020204" pitchFamily="34" charset="0"/>
              </a:rPr>
              <a:t>​</a:t>
            </a:r>
          </a:p>
          <a:p>
            <a:pPr fontAlgn="base"/>
            <a:r>
              <a:rPr lang="en-US" sz="1700" dirty="0">
                <a:latin typeface="Arial" panose="020B0604020202020204" pitchFamily="34" charset="0"/>
                <a:cs typeface="Arial" panose="020B0604020202020204" pitchFamily="34" charset="0"/>
              </a:rPr>
              <a:t>As well as trigger points, patterns of absence which are causing concern, for example, regular Friday or Monday absences, or absences regularly occurring on a particular day/week, pre or post annual leave, school holidays, public holidays, pay day, will be reviewed and disciplinary action may be taken. ​</a:t>
            </a:r>
          </a:p>
          <a:p>
            <a:pPr fontAlgn="base"/>
            <a:r>
              <a:rPr lang="en-US" sz="1700" dirty="0">
                <a:latin typeface="Arial" panose="020B0604020202020204" pitchFamily="34" charset="0"/>
                <a:cs typeface="Arial" panose="020B0604020202020204" pitchFamily="34" charset="0"/>
              </a:rPr>
              <a:t>The above should be applied irrespective of the number of hours worked in a day. Once </a:t>
            </a:r>
            <a:r>
              <a:rPr lang="en-US" sz="1700" dirty="0" smtClean="0">
                <a:latin typeface="Arial" panose="020B0604020202020204" pitchFamily="34" charset="0"/>
                <a:cs typeface="Arial" panose="020B0604020202020204" pitchFamily="34" charset="0"/>
              </a:rPr>
              <a:t>trigger </a:t>
            </a:r>
            <a:r>
              <a:rPr lang="en-US" sz="1700" dirty="0">
                <a:latin typeface="Arial" panose="020B0604020202020204" pitchFamily="34" charset="0"/>
                <a:cs typeface="Arial" panose="020B0604020202020204" pitchFamily="34" charset="0"/>
              </a:rPr>
              <a:t>points are reached an </a:t>
            </a:r>
            <a:r>
              <a:rPr lang="en-US" sz="1700" dirty="0" smtClean="0">
                <a:latin typeface="Arial" panose="020B0604020202020204" pitchFamily="34" charset="0"/>
                <a:cs typeface="Arial" panose="020B0604020202020204" pitchFamily="34" charset="0"/>
              </a:rPr>
              <a:t>employee may then be managed through </a:t>
            </a:r>
            <a:r>
              <a:rPr lang="en-US" sz="1700" dirty="0">
                <a:latin typeface="Arial" panose="020B0604020202020204" pitchFamily="34" charset="0"/>
                <a:cs typeface="Arial" panose="020B0604020202020204" pitchFamily="34" charset="0"/>
              </a:rPr>
              <a:t>the formal Absence </a:t>
            </a:r>
            <a:r>
              <a:rPr lang="en-US" sz="1700" dirty="0" smtClean="0">
                <a:latin typeface="Arial" panose="020B0604020202020204" pitchFamily="34" charset="0"/>
                <a:cs typeface="Arial" panose="020B0604020202020204" pitchFamily="34" charset="0"/>
              </a:rPr>
              <a:t>Policy and Procedure, </a:t>
            </a:r>
            <a:r>
              <a:rPr lang="en-US" sz="1700" dirty="0">
                <a:latin typeface="Arial" panose="020B0604020202020204" pitchFamily="34" charset="0"/>
                <a:cs typeface="Arial" panose="020B0604020202020204" pitchFamily="34" charset="0"/>
              </a:rPr>
              <a:t>and </a:t>
            </a:r>
            <a:r>
              <a:rPr lang="en-US" sz="1700" dirty="0" smtClean="0">
                <a:latin typeface="Arial" panose="020B0604020202020204" pitchFamily="34" charset="0"/>
                <a:cs typeface="Arial" panose="020B0604020202020204" pitchFamily="34" charset="0"/>
              </a:rPr>
              <a:t>should </a:t>
            </a:r>
            <a:r>
              <a:rPr lang="en-US" sz="1700" dirty="0">
                <a:latin typeface="Arial" panose="020B0604020202020204" pitchFamily="34" charset="0"/>
                <a:cs typeface="Arial" panose="020B0604020202020204" pitchFamily="34" charset="0"/>
              </a:rPr>
              <a:t>be informed of the targets that are required to be achieved.​</a:t>
            </a:r>
          </a:p>
          <a:p>
            <a:pPr fontAlgn="base"/>
            <a:endParaRPr lang="en-US" sz="1700" b="1" dirty="0" smtClean="0">
              <a:latin typeface="Arial" panose="020B0604020202020204" pitchFamily="34" charset="0"/>
              <a:cs typeface="Arial" panose="020B0604020202020204" pitchFamily="34" charset="0"/>
            </a:endParaRPr>
          </a:p>
          <a:p>
            <a:pPr fontAlgn="base"/>
            <a:r>
              <a:rPr lang="en-US" sz="1700" b="1" dirty="0" smtClean="0">
                <a:latin typeface="Arial" panose="020B0604020202020204" pitchFamily="34" charset="0"/>
                <a:cs typeface="Arial" panose="020B0604020202020204" pitchFamily="34" charset="0"/>
              </a:rPr>
              <a:t>Bradford </a:t>
            </a:r>
            <a:r>
              <a:rPr lang="en-US" sz="1700" b="1" dirty="0">
                <a:latin typeface="Arial" panose="020B0604020202020204" pitchFamily="34" charset="0"/>
                <a:cs typeface="Arial" panose="020B0604020202020204" pitchFamily="34" charset="0"/>
              </a:rPr>
              <a:t>Factor </a:t>
            </a:r>
            <a:r>
              <a:rPr lang="en-US" sz="1700" dirty="0">
                <a:latin typeface="Arial" panose="020B0604020202020204" pitchFamily="34" charset="0"/>
                <a:cs typeface="Arial" panose="020B0604020202020204" pitchFamily="34" charset="0"/>
              </a:rPr>
              <a:t>​</a:t>
            </a:r>
          </a:p>
          <a:p>
            <a:pPr fontAlgn="base"/>
            <a:r>
              <a:rPr lang="en-US" sz="1700" dirty="0">
                <a:latin typeface="Arial" panose="020B0604020202020204" pitchFamily="34" charset="0"/>
                <a:cs typeface="Arial" panose="020B0604020202020204" pitchFamily="34" charset="0"/>
              </a:rPr>
              <a:t>The Bradford Factor provides a score based on frequency and duration of absences. Your current Bradford Factor score is displayed on your home page when logged in to </a:t>
            </a:r>
            <a:r>
              <a:rPr lang="en-US" sz="1700" dirty="0" err="1">
                <a:latin typeface="Arial" panose="020B0604020202020204" pitchFamily="34" charset="0"/>
                <a:cs typeface="Arial" panose="020B0604020202020204" pitchFamily="34" charset="0"/>
              </a:rPr>
              <a:t>Activ</a:t>
            </a:r>
            <a:r>
              <a:rPr lang="en-US" sz="1700" dirty="0">
                <a:latin typeface="Arial" panose="020B0604020202020204" pitchFamily="34" charset="0"/>
                <a:cs typeface="Arial" panose="020B0604020202020204" pitchFamily="34" charset="0"/>
              </a:rPr>
              <a:t> Absence. This is calculated automatically, however the formula for this is as follows: ​</a:t>
            </a:r>
          </a:p>
          <a:p>
            <a:pPr fontAlgn="base"/>
            <a:r>
              <a:rPr lang="en-US" sz="1700" dirty="0">
                <a:latin typeface="Arial" panose="020B0604020202020204" pitchFamily="34" charset="0"/>
                <a:cs typeface="Arial" panose="020B0604020202020204" pitchFamily="34" charset="0"/>
              </a:rPr>
              <a:t>S x S x D=Bradford Factor ​</a:t>
            </a:r>
          </a:p>
          <a:p>
            <a:pPr fontAlgn="base"/>
            <a:r>
              <a:rPr lang="en-US" sz="1700" dirty="0">
                <a:latin typeface="Arial" panose="020B0604020202020204" pitchFamily="34" charset="0"/>
                <a:cs typeface="Arial" panose="020B0604020202020204" pitchFamily="34" charset="0"/>
              </a:rPr>
              <a:t>S is the number of spells of absence of an individual over a 12-month rolling period; and ​</a:t>
            </a:r>
          </a:p>
          <a:p>
            <a:pPr fontAlgn="base"/>
            <a:r>
              <a:rPr lang="en-US" sz="1700" dirty="0">
                <a:latin typeface="Arial" panose="020B0604020202020204" pitchFamily="34" charset="0"/>
                <a:cs typeface="Arial" panose="020B0604020202020204" pitchFamily="34" charset="0"/>
              </a:rPr>
              <a:t>D is the total number of days of absence of the individual over the same period. </a:t>
            </a:r>
          </a:p>
          <a:p>
            <a:pPr fontAlgn="base"/>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5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Trigger Points</a:t>
            </a:r>
            <a:endParaRPr lang="en-US" sz="2400" b="1" dirty="0">
              <a:solidFill>
                <a:srgbClr val="1839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EA3CE7-7E8C-0A48-92B8-8854ED16DA24}"/>
              </a:ext>
            </a:extLst>
          </p:cNvPr>
          <p:cNvSpPr txBox="1"/>
          <p:nvPr/>
        </p:nvSpPr>
        <p:spPr>
          <a:xfrm>
            <a:off x="848866" y="2170110"/>
            <a:ext cx="10418224" cy="1661993"/>
          </a:xfrm>
          <a:prstGeom prst="rect">
            <a:avLst/>
          </a:prstGeom>
          <a:noFill/>
        </p:spPr>
        <p:txBody>
          <a:bodyPr wrap="square" rtlCol="0">
            <a:spAutoFit/>
          </a:bodyPr>
          <a:lstStyle/>
          <a:p>
            <a:pPr fontAlgn="base"/>
            <a:endParaRPr lang="en-GB" sz="1700" b="1" dirty="0" smtClean="0">
              <a:latin typeface="Arial" panose="020B0604020202020204" pitchFamily="34" charset="0"/>
              <a:cs typeface="Arial" panose="020B0604020202020204" pitchFamily="34" charset="0"/>
            </a:endParaRPr>
          </a:p>
          <a:p>
            <a:pPr fontAlgn="base"/>
            <a:r>
              <a:rPr lang="en-GB" sz="1700" b="1" dirty="0" smtClean="0">
                <a:latin typeface="Arial" panose="020B0604020202020204" pitchFamily="34" charset="0"/>
                <a:cs typeface="Arial" panose="020B0604020202020204" pitchFamily="34" charset="0"/>
              </a:rPr>
              <a:t>Managers </a:t>
            </a:r>
            <a:r>
              <a:rPr lang="en-GB" sz="1700" b="1" dirty="0">
                <a:latin typeface="Arial" panose="020B0604020202020204" pitchFamily="34" charset="0"/>
                <a:cs typeface="Arial" panose="020B0604020202020204" pitchFamily="34" charset="0"/>
              </a:rPr>
              <a:t>Discretion on Trigger Points </a:t>
            </a:r>
            <a:r>
              <a:rPr lang="en-GB" sz="1700" dirty="0">
                <a:latin typeface="Arial" panose="020B0604020202020204" pitchFamily="34" charset="0"/>
                <a:cs typeface="Arial" panose="020B0604020202020204" pitchFamily="34" charset="0"/>
              </a:rPr>
              <a:t>​</a:t>
            </a:r>
          </a:p>
          <a:p>
            <a:pPr fontAlgn="base"/>
            <a:r>
              <a:rPr lang="en-US" sz="1700" dirty="0">
                <a:latin typeface="Arial" panose="020B0604020202020204" pitchFamily="34" charset="0"/>
                <a:cs typeface="Arial" panose="020B0604020202020204" pitchFamily="34" charset="0"/>
              </a:rPr>
              <a:t>When reviewing absences against the trigger points it may be necessary in exceptional circumstances for managers to use their discretion on what the trigger points are. This particularly applies when an employee has an underlying condition that is covered under the Equality Act 2010. ​</a:t>
            </a:r>
          </a:p>
          <a:p>
            <a:pPr fontAlgn="base"/>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4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Notification of Absence</a:t>
            </a:r>
            <a:endParaRPr lang="en-US" sz="2400" b="1" dirty="0">
              <a:solidFill>
                <a:srgbClr val="1839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EA3CE7-7E8C-0A48-92B8-8854ED16DA24}"/>
              </a:ext>
            </a:extLst>
          </p:cNvPr>
          <p:cNvSpPr txBox="1"/>
          <p:nvPr/>
        </p:nvSpPr>
        <p:spPr>
          <a:xfrm>
            <a:off x="848867" y="1476429"/>
            <a:ext cx="10197505" cy="4278094"/>
          </a:xfrm>
          <a:prstGeom prst="rect">
            <a:avLst/>
          </a:prstGeom>
          <a:noFill/>
        </p:spPr>
        <p:txBody>
          <a:bodyPr wrap="square" rtlCol="0">
            <a:spAutoFit/>
          </a:bodyPr>
          <a:lstStyle/>
          <a:p>
            <a:pPr fontAlgn="base"/>
            <a:r>
              <a:rPr lang="en-US" sz="1700" dirty="0">
                <a:latin typeface="Arial" panose="020B0604020202020204" pitchFamily="34" charset="0"/>
                <a:cs typeface="Arial" panose="020B0604020202020204" pitchFamily="34" charset="0"/>
              </a:rPr>
              <a:t>If a staff member is going to be absent from work, they must contact their line manager on the first day of absence. This should be as early as possible, but, no later than half an hour before your normal start time.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This contact should be made personally (not a spouse/family member/friend) by telephone, not text or e-mail. It is </a:t>
            </a:r>
            <a:r>
              <a:rPr lang="en-US" sz="1700" dirty="0" err="1">
                <a:latin typeface="Arial" panose="020B0604020202020204" pitchFamily="34" charset="0"/>
                <a:cs typeface="Arial" panose="020B0604020202020204" pitchFamily="34" charset="0"/>
              </a:rPr>
              <a:t>recognised</a:t>
            </a:r>
            <a:r>
              <a:rPr lang="en-US" sz="1700" dirty="0">
                <a:latin typeface="Arial" panose="020B0604020202020204" pitchFamily="34" charset="0"/>
                <a:cs typeface="Arial" panose="020B0604020202020204" pitchFamily="34" charset="0"/>
              </a:rPr>
              <a:t> that there may be some instances where you are unable to contact your line manager personally (e.g. admittance to hospital), but this should only be in exceptional circumstances and the person who contacts your line manager must leave a contact name and number.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When ringing to inform of the absence from work you must be requesting them to provide the following information: ​</a:t>
            </a:r>
          </a:p>
          <a:p>
            <a:pPr marL="285750" indent="-285750" fontAlgn="base">
              <a:buFont typeface="Arial" panose="020B0604020202020204" pitchFamily="34" charset="0"/>
              <a:buChar char="•"/>
            </a:pPr>
            <a:r>
              <a:rPr lang="en-GB" sz="1700" dirty="0">
                <a:latin typeface="Arial" panose="020B0604020202020204" pitchFamily="34" charset="0"/>
                <a:cs typeface="Arial" panose="020B0604020202020204" pitchFamily="34" charset="0"/>
              </a:rPr>
              <a:t>When they became ill </a:t>
            </a:r>
            <a:r>
              <a:rPr lang="en-US" sz="1700" dirty="0">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US" sz="1700" dirty="0">
                <a:latin typeface="Arial" panose="020B0604020202020204" pitchFamily="34" charset="0"/>
                <a:cs typeface="Arial" panose="020B0604020202020204" pitchFamily="34" charset="0"/>
              </a:rPr>
              <a:t>The broad nature of their illness (e.g. migraine, flu etc.) ​</a:t>
            </a:r>
          </a:p>
          <a:p>
            <a:pPr marL="285750" indent="-285750" fontAlgn="base">
              <a:buFont typeface="Arial" panose="020B0604020202020204" pitchFamily="34" charset="0"/>
              <a:buChar char="•"/>
            </a:pPr>
            <a:r>
              <a:rPr lang="en-US" sz="1700" dirty="0">
                <a:latin typeface="Arial" panose="020B0604020202020204" pitchFamily="34" charset="0"/>
                <a:cs typeface="Arial" panose="020B0604020202020204" pitchFamily="34" charset="0"/>
              </a:rPr>
              <a:t>Whether the illness is due to an accident from work ​</a:t>
            </a:r>
          </a:p>
          <a:p>
            <a:pPr marL="285750" indent="-285750" fontAlgn="base">
              <a:buFont typeface="Arial" panose="020B0604020202020204" pitchFamily="34" charset="0"/>
              <a:buChar char="•"/>
            </a:pPr>
            <a:r>
              <a:rPr lang="en-US" sz="1700" dirty="0">
                <a:latin typeface="Arial" panose="020B0604020202020204" pitchFamily="34" charset="0"/>
                <a:cs typeface="Arial" panose="020B0604020202020204" pitchFamily="34" charset="0"/>
              </a:rPr>
              <a:t>Whether they are seeking medical attention ​</a:t>
            </a:r>
          </a:p>
          <a:p>
            <a:pPr marL="285750" indent="-285750" fontAlgn="base">
              <a:buFont typeface="Arial" panose="020B0604020202020204" pitchFamily="34" charset="0"/>
              <a:buChar char="•"/>
            </a:pPr>
            <a:r>
              <a:rPr lang="en-US" sz="1700" dirty="0">
                <a:latin typeface="Arial" panose="020B0604020202020204" pitchFamily="34" charset="0"/>
                <a:cs typeface="Arial" panose="020B0604020202020204" pitchFamily="34" charset="0"/>
              </a:rPr>
              <a:t>The likely date of their return</a:t>
            </a:r>
          </a:p>
        </p:txBody>
      </p:sp>
    </p:spTree>
    <p:extLst>
      <p:ext uri="{BB962C8B-B14F-4D97-AF65-F5344CB8AC3E}">
        <p14:creationId xmlns:p14="http://schemas.microsoft.com/office/powerpoint/2010/main" val="298699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656092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Self Certification &amp; Medical Certificates</a:t>
            </a:r>
            <a:endParaRPr lang="en-US" sz="2400" b="1" dirty="0">
              <a:solidFill>
                <a:srgbClr val="1839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EA3CE7-7E8C-0A48-92B8-8854ED16DA24}"/>
              </a:ext>
            </a:extLst>
          </p:cNvPr>
          <p:cNvSpPr txBox="1"/>
          <p:nvPr/>
        </p:nvSpPr>
        <p:spPr>
          <a:xfrm>
            <a:off x="848867" y="1476429"/>
            <a:ext cx="10197505" cy="3754874"/>
          </a:xfrm>
          <a:prstGeom prst="rect">
            <a:avLst/>
          </a:prstGeom>
          <a:noFill/>
        </p:spPr>
        <p:txBody>
          <a:bodyPr wrap="square" rtlCol="0">
            <a:spAutoFit/>
          </a:bodyPr>
          <a:lstStyle/>
          <a:p>
            <a:pPr fontAlgn="base"/>
            <a:r>
              <a:rPr lang="en-GB"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Eligible </a:t>
            </a:r>
            <a:r>
              <a:rPr lang="en-US" sz="1700" dirty="0">
                <a:latin typeface="Arial" panose="020B0604020202020204" pitchFamily="34" charset="0"/>
                <a:cs typeface="Arial" panose="020B0604020202020204" pitchFamily="34" charset="0"/>
              </a:rPr>
              <a:t>employees are entitled to SSP for any period of absence of 4 days or more. SSP entitlement in a rolling year is 28 weeks. If you have used all of your entitlement or you are not eligible for SSP, the company will issue you with an SSP1 form for you to take to your local job </a:t>
            </a:r>
            <a:r>
              <a:rPr lang="en-US" sz="1700" dirty="0" err="1">
                <a:latin typeface="Arial" panose="020B0604020202020204" pitchFamily="34" charset="0"/>
                <a:cs typeface="Arial" panose="020B0604020202020204" pitchFamily="34" charset="0"/>
              </a:rPr>
              <a:t>centre</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Once your absence is logged on </a:t>
            </a:r>
            <a:r>
              <a:rPr lang="en-US" sz="1700" dirty="0" err="1">
                <a:latin typeface="Arial" panose="020B0604020202020204" pitchFamily="34" charset="0"/>
                <a:cs typeface="Arial" panose="020B0604020202020204" pitchFamily="34" charset="0"/>
              </a:rPr>
              <a:t>Activ</a:t>
            </a:r>
            <a:r>
              <a:rPr lang="en-US" sz="1700" dirty="0">
                <a:latin typeface="Arial" panose="020B0604020202020204" pitchFamily="34" charset="0"/>
                <a:cs typeface="Arial" panose="020B0604020202020204" pitchFamily="34" charset="0"/>
              </a:rPr>
              <a:t> Absence you will receive an email asking you to complete a self-certification form for this absence. You must complete this otherwise you may not be paid any SSP you are entitled to.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If your absence is 7 days or longer (calendar days, not working days) then you will require a Doctors medical certificate (also known as a Fit Note/Sick Note).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If you fail to supply the company with a valid up to date sick note then SSP cannot be paid. Sick notes should not be backdated and there should be no gaps in the continuation of dates from one sick note to the next. </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3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Employees Responsibilities</a:t>
            </a:r>
            <a:endParaRPr lang="en-US" sz="2400" b="1" dirty="0">
              <a:solidFill>
                <a:srgbClr val="18396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EA3CE7-7E8C-0A48-92B8-8854ED16DA24}"/>
              </a:ext>
            </a:extLst>
          </p:cNvPr>
          <p:cNvSpPr txBox="1"/>
          <p:nvPr/>
        </p:nvSpPr>
        <p:spPr>
          <a:xfrm>
            <a:off x="848866" y="1697146"/>
            <a:ext cx="10197505" cy="3493264"/>
          </a:xfrm>
          <a:prstGeom prst="rect">
            <a:avLst/>
          </a:prstGeom>
          <a:noFill/>
        </p:spPr>
        <p:txBody>
          <a:bodyPr wrap="square" rtlCol="0">
            <a:spAutoFit/>
          </a:bodyPr>
          <a:lstStyle/>
          <a:p>
            <a:pPr fontAlgn="base"/>
            <a:r>
              <a:rPr lang="en-US" sz="1700" dirty="0">
                <a:latin typeface="Arial" panose="020B0604020202020204" pitchFamily="34" charset="0"/>
                <a:cs typeface="Arial" panose="020B0604020202020204" pitchFamily="34" charset="0"/>
              </a:rPr>
              <a:t>During any period of absence staff members should remain contactable and available to attend any review meetings to discuss their absence. </a:t>
            </a:r>
            <a:r>
              <a:rPr lang="en-US" sz="1700" dirty="0" smtClean="0">
                <a:latin typeface="Arial" panose="020B0604020202020204" pitchFamily="34" charset="0"/>
                <a:cs typeface="Arial" panose="020B0604020202020204" pitchFamily="34" charset="0"/>
              </a:rPr>
              <a:t>​It </a:t>
            </a:r>
            <a:r>
              <a:rPr lang="en-US" sz="1700" dirty="0">
                <a:latin typeface="Arial" panose="020B0604020202020204" pitchFamily="34" charset="0"/>
                <a:cs typeface="Arial" panose="020B0604020202020204" pitchFamily="34" charset="0"/>
              </a:rPr>
              <a:t>is important that you encourage staff members to raise with you any concerns with their job which are making them feel ill or is contributing to their illness/absence.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Staff may request to take accrued annual leave whilst on long term sick to go on holiday, however, this must be supported by their GP and we will require a letter from them confirming that this holiday will not adversely affect their ability to return to work.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It is expected that when a staff member is absent from work due to sickness that they should not undertake activities that would prevent their recovery. If It is found that you have been doing so this will be dealt with through the Disciplinary Policy. </a:t>
            </a:r>
            <a:r>
              <a:rPr lang="en-US" sz="1700" dirty="0" smtClean="0">
                <a:latin typeface="Arial" panose="020B0604020202020204" pitchFamily="34" charset="0"/>
                <a:cs typeface="Arial" panose="020B0604020202020204" pitchFamily="34" charset="0"/>
              </a:rPr>
              <a:t>​It </a:t>
            </a:r>
            <a:r>
              <a:rPr lang="en-US" sz="1700" dirty="0">
                <a:latin typeface="Arial" panose="020B0604020202020204" pitchFamily="34" charset="0"/>
                <a:cs typeface="Arial" panose="020B0604020202020204" pitchFamily="34" charset="0"/>
              </a:rPr>
              <a:t>is a staff members responsibility to manage their sickness and take the advice of a health professional to aid the quickest recovery and prevent/</a:t>
            </a:r>
            <a:r>
              <a:rPr lang="en-US" sz="1700" dirty="0" err="1">
                <a:latin typeface="Arial" panose="020B0604020202020204" pitchFamily="34" charset="0"/>
                <a:cs typeface="Arial" panose="020B0604020202020204" pitchFamily="34" charset="0"/>
              </a:rPr>
              <a:t>minimise</a:t>
            </a:r>
            <a:r>
              <a:rPr lang="en-US" sz="1700" dirty="0">
                <a:latin typeface="Arial" panose="020B0604020202020204" pitchFamily="34" charset="0"/>
                <a:cs typeface="Arial" panose="020B0604020202020204" pitchFamily="34" charset="0"/>
              </a:rPr>
              <a:t> any re-occurrence of the sickness.</a:t>
            </a:r>
          </a:p>
        </p:txBody>
      </p:sp>
    </p:spTree>
    <p:extLst>
      <p:ext uri="{BB962C8B-B14F-4D97-AF65-F5344CB8AC3E}">
        <p14:creationId xmlns:p14="http://schemas.microsoft.com/office/powerpoint/2010/main" val="82021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Absence Management</a:t>
            </a:r>
            <a:endParaRPr lang="en-US" sz="2400" b="1" dirty="0">
              <a:solidFill>
                <a:srgbClr val="1839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EA3CE7-7E8C-0A48-92B8-8854ED16DA24}"/>
              </a:ext>
            </a:extLst>
          </p:cNvPr>
          <p:cNvSpPr txBox="1"/>
          <p:nvPr/>
        </p:nvSpPr>
        <p:spPr>
          <a:xfrm>
            <a:off x="848866" y="1697146"/>
            <a:ext cx="10197505" cy="3754874"/>
          </a:xfrm>
          <a:prstGeom prst="rect">
            <a:avLst/>
          </a:prstGeom>
          <a:noFill/>
        </p:spPr>
        <p:txBody>
          <a:bodyPr wrap="square" rtlCol="0">
            <a:spAutoFit/>
          </a:bodyPr>
          <a:lstStyle/>
          <a:p>
            <a:pPr fontAlgn="base"/>
            <a:r>
              <a:rPr lang="en-GB" sz="1700" b="1" dirty="0">
                <a:latin typeface="Arial" panose="020B0604020202020204" pitchFamily="34" charset="0"/>
                <a:cs typeface="Arial" panose="020B0604020202020204" pitchFamily="34" charset="0"/>
              </a:rPr>
              <a:t>Medical Information </a:t>
            </a:r>
            <a:r>
              <a:rPr lang="en-GB" sz="1700" dirty="0">
                <a:latin typeface="Arial" panose="020B0604020202020204" pitchFamily="34" charset="0"/>
                <a:cs typeface="Arial" panose="020B0604020202020204" pitchFamily="34" charset="0"/>
              </a:rPr>
              <a:t>​</a:t>
            </a:r>
          </a:p>
          <a:p>
            <a:pPr fontAlgn="base"/>
            <a:r>
              <a:rPr lang="en-US" sz="1700" dirty="0">
                <a:latin typeface="Arial" panose="020B0604020202020204" pitchFamily="34" charset="0"/>
                <a:cs typeface="Arial" panose="020B0604020202020204" pitchFamily="34" charset="0"/>
              </a:rPr>
              <a:t>If we are concerned by a staff </a:t>
            </a:r>
            <a:r>
              <a:rPr lang="en-US" sz="1700" dirty="0" err="1">
                <a:latin typeface="Arial" panose="020B0604020202020204" pitchFamily="34" charset="0"/>
                <a:cs typeface="Arial" panose="020B0604020202020204" pitchFamily="34" charset="0"/>
              </a:rPr>
              <a:t>memebrs</a:t>
            </a:r>
            <a:r>
              <a:rPr lang="en-US" sz="1700" dirty="0">
                <a:latin typeface="Arial" panose="020B0604020202020204" pitchFamily="34" charset="0"/>
                <a:cs typeface="Arial" panose="020B0604020202020204" pitchFamily="34" charset="0"/>
              </a:rPr>
              <a:t> your absence record, we may request a medical report from their GP and/or a medical examination by an Occupational Health Provider of the Company’s choice, to gain further information on your absence. If you do not agree to this we will make a decision about your continued employment based on the information available.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GB" sz="1700" b="1" dirty="0">
                <a:latin typeface="Arial" panose="020B0604020202020204" pitchFamily="34" charset="0"/>
                <a:cs typeface="Arial" panose="020B0604020202020204" pitchFamily="34" charset="0"/>
              </a:rPr>
              <a:t>Return to work Interviews </a:t>
            </a:r>
            <a:r>
              <a:rPr lang="en-GB" sz="1700" dirty="0">
                <a:latin typeface="Arial" panose="020B0604020202020204" pitchFamily="34" charset="0"/>
                <a:cs typeface="Arial" panose="020B0604020202020204" pitchFamily="34" charset="0"/>
              </a:rPr>
              <a:t>​</a:t>
            </a:r>
          </a:p>
          <a:p>
            <a:pPr fontAlgn="base"/>
            <a:r>
              <a:rPr lang="en-US" sz="1700" dirty="0">
                <a:latin typeface="Arial" panose="020B0604020202020204" pitchFamily="34" charset="0"/>
                <a:cs typeface="Arial" panose="020B0604020202020204" pitchFamily="34" charset="0"/>
              </a:rPr>
              <a:t>After every period of sickness absence a return to work interview must be carried out by you with your staff member.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The form should be completed by the line manager, and where possible you should carry this out on the day the employee returns (or as soon as practicable). This does not necessarily have to take place on a face to face basis and can be conducted by telephone where Manager/Employees cover a wide geographical area, or where face to face meetings are not possible within a reasonable timeframe. </a:t>
            </a:r>
          </a:p>
        </p:txBody>
      </p:sp>
    </p:spTree>
    <p:extLst>
      <p:ext uri="{BB962C8B-B14F-4D97-AF65-F5344CB8AC3E}">
        <p14:creationId xmlns:p14="http://schemas.microsoft.com/office/powerpoint/2010/main" val="24022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F5E508EC-8369-5045-9121-56C36481903B}"/>
              </a:ext>
            </a:extLst>
          </p:cNvPr>
          <p:cNvSpPr/>
          <p:nvPr/>
        </p:nvSpPr>
        <p:spPr>
          <a:xfrm rot="10800000">
            <a:off x="0" y="8237"/>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6E64D8-6B59-2B46-BCBB-4BF4DA997F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836" y="6114770"/>
            <a:ext cx="1148388" cy="509127"/>
          </a:xfrm>
          <a:prstGeom prst="rect">
            <a:avLst/>
          </a:prstGeom>
        </p:spPr>
      </p:pic>
      <p:sp>
        <p:nvSpPr>
          <p:cNvPr id="7" name="Triangle 6">
            <a:extLst>
              <a:ext uri="{FF2B5EF4-FFF2-40B4-BE49-F238E27FC236}">
                <a16:creationId xmlns:a16="http://schemas.microsoft.com/office/drawing/2014/main" id="{4FA6EB42-EB85-564B-9442-4032FDC06575}"/>
              </a:ext>
            </a:extLst>
          </p:cNvPr>
          <p:cNvSpPr/>
          <p:nvPr/>
        </p:nvSpPr>
        <p:spPr>
          <a:xfrm>
            <a:off x="11173429" y="4566213"/>
            <a:ext cx="1018571" cy="2291787"/>
          </a:xfrm>
          <a:prstGeom prst="triangle">
            <a:avLst>
              <a:gd name="adj" fmla="val 100000"/>
            </a:avLst>
          </a:prstGeom>
          <a:solidFill>
            <a:srgbClr val="AC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EA3CE7-7E8C-0A48-92B8-8854ED16DA24}"/>
              </a:ext>
            </a:extLst>
          </p:cNvPr>
          <p:cNvSpPr txBox="1"/>
          <p:nvPr/>
        </p:nvSpPr>
        <p:spPr>
          <a:xfrm>
            <a:off x="848867" y="693408"/>
            <a:ext cx="4639236" cy="461665"/>
          </a:xfrm>
          <a:prstGeom prst="rect">
            <a:avLst/>
          </a:prstGeom>
          <a:noFill/>
        </p:spPr>
        <p:txBody>
          <a:bodyPr wrap="square" rtlCol="0">
            <a:spAutoFit/>
          </a:bodyPr>
          <a:lstStyle/>
          <a:p>
            <a:r>
              <a:rPr lang="en-US" sz="2400" b="1" dirty="0" smtClean="0">
                <a:solidFill>
                  <a:srgbClr val="183962"/>
                </a:solidFill>
                <a:latin typeface="Arial" panose="020B0604020202020204" pitchFamily="34" charset="0"/>
                <a:cs typeface="Arial" panose="020B0604020202020204" pitchFamily="34" charset="0"/>
              </a:rPr>
              <a:t>Long Term Sickness</a:t>
            </a:r>
            <a:endParaRPr lang="en-US" sz="2400" b="1" dirty="0">
              <a:solidFill>
                <a:srgbClr val="18396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EA3CE7-7E8C-0A48-92B8-8854ED16DA24}"/>
              </a:ext>
            </a:extLst>
          </p:cNvPr>
          <p:cNvSpPr txBox="1"/>
          <p:nvPr/>
        </p:nvSpPr>
        <p:spPr>
          <a:xfrm>
            <a:off x="848866" y="1528986"/>
            <a:ext cx="10197505" cy="4016484"/>
          </a:xfrm>
          <a:prstGeom prst="rect">
            <a:avLst/>
          </a:prstGeom>
          <a:noFill/>
        </p:spPr>
        <p:txBody>
          <a:bodyPr wrap="square" rtlCol="0">
            <a:spAutoFit/>
          </a:bodyPr>
          <a:lstStyle/>
          <a:p>
            <a:pPr fontAlgn="base"/>
            <a:r>
              <a:rPr lang="en-US" sz="1700" dirty="0">
                <a:latin typeface="Arial" panose="020B0604020202020204" pitchFamily="34" charset="0"/>
                <a:cs typeface="Arial" panose="020B0604020202020204" pitchFamily="34" charset="0"/>
              </a:rPr>
              <a:t>Any employee off work continuously for 4 weeks or more will be classed as Long Term Sick.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Whilst on long term sickness an employee should continually make themselves available for sickness meetings, such as home visits or meetings at their local office. These meetings will be an opportunity to provide ABCA with an update on the continued absence and discuss any reasonable adjustments to allow the employee to return to work. During this time the company may request a report from the employees’ GP or specialist to gain further information on their condition and the expected length of time. At the company’s discretion the employee may be asked to attend a medical appointment with an occupational health professional of the Company’s choice.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If the employee continues to be absent for more than 6 months, then the company may look at the long term prospects of the employee returning to work. </a:t>
            </a:r>
            <a:r>
              <a:rPr lang="en-US" sz="1700" dirty="0" smtClean="0">
                <a:latin typeface="Arial" panose="020B0604020202020204" pitchFamily="34" charset="0"/>
                <a:cs typeface="Arial" panose="020B0604020202020204" pitchFamily="34" charset="0"/>
              </a:rPr>
              <a:t>​</a:t>
            </a:r>
          </a:p>
          <a:p>
            <a:pPr fontAlgn="base"/>
            <a:endParaRPr lang="en-US" sz="1700" dirty="0">
              <a:latin typeface="Arial" panose="020B0604020202020204" pitchFamily="34" charset="0"/>
              <a:cs typeface="Arial" panose="020B0604020202020204" pitchFamily="34" charset="0"/>
            </a:endParaRPr>
          </a:p>
          <a:p>
            <a:pPr fontAlgn="base"/>
            <a:r>
              <a:rPr lang="en-US" sz="1700" dirty="0">
                <a:latin typeface="Arial" panose="020B0604020202020204" pitchFamily="34" charset="0"/>
                <a:cs typeface="Arial" panose="020B0604020202020204" pitchFamily="34" charset="0"/>
              </a:rPr>
              <a:t>After seeking medical advice and a series of meetings’ with the employee the company may decide to terminate the employee’s contract on the grounds of ill health. </a:t>
            </a:r>
          </a:p>
        </p:txBody>
      </p:sp>
    </p:spTree>
    <p:extLst>
      <p:ext uri="{BB962C8B-B14F-4D97-AF65-F5344CB8AC3E}">
        <p14:creationId xmlns:p14="http://schemas.microsoft.com/office/powerpoint/2010/main" val="285690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TotalTime>
  <Words>226</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Sussams</dc:creator>
  <cp:lastModifiedBy>Vicky Gray</cp:lastModifiedBy>
  <cp:revision>77</cp:revision>
  <dcterms:created xsi:type="dcterms:W3CDTF">2021-03-11T13:39:30Z</dcterms:created>
  <dcterms:modified xsi:type="dcterms:W3CDTF">2022-07-11T09:09:21Z</dcterms:modified>
</cp:coreProperties>
</file>